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7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spc="3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3CBEA-7CD5-424A-AE4A-E21520B99C5B}" type="datetimeFigureOut">
              <a:rPr lang="cs-CZ" smtClean="0"/>
              <a:t>01.03.2025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F6908-5B7D-4EE9-B026-6A71645ECD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71735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3CBEA-7CD5-424A-AE4A-E21520B99C5B}" type="datetimeFigureOut">
              <a:rPr lang="cs-CZ" smtClean="0"/>
              <a:t>01.03.2025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F6908-5B7D-4EE9-B026-6A71645ECD3D}" type="slidenum">
              <a:rPr lang="cs-CZ" smtClean="0"/>
              <a:t>‹#›</a:t>
            </a:fld>
            <a:endParaRPr lang="cs-CZ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18273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3CBEA-7CD5-424A-AE4A-E21520B99C5B}" type="datetimeFigureOut">
              <a:rPr lang="cs-CZ" smtClean="0"/>
              <a:t>01.03.2025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F6908-5B7D-4EE9-B026-6A71645ECD3D}" type="slidenum">
              <a:rPr lang="cs-CZ" smtClean="0"/>
              <a:t>‹#›</a:t>
            </a:fld>
            <a:endParaRPr lang="cs-CZ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78909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3CBEA-7CD5-424A-AE4A-E21520B99C5B}" type="datetimeFigureOut">
              <a:rPr lang="cs-CZ" smtClean="0"/>
              <a:t>01.03.2025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F6908-5B7D-4EE9-B026-6A71645ECD3D}" type="slidenum">
              <a:rPr lang="cs-CZ" smtClean="0"/>
              <a:t>‹#›</a:t>
            </a:fld>
            <a:endParaRPr lang="cs-CZ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74641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 spc="3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3CBEA-7CD5-424A-AE4A-E21520B99C5B}" type="datetimeFigureOut">
              <a:rPr lang="cs-CZ" smtClean="0"/>
              <a:t>01.03.2025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F6908-5B7D-4EE9-B026-6A71645ECD3D}" type="slidenum">
              <a:rPr lang="cs-CZ" smtClean="0"/>
              <a:t>‹#›</a:t>
            </a:fld>
            <a:endParaRPr lang="cs-CZ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89222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3CBEA-7CD5-424A-AE4A-E21520B99C5B}" type="datetimeFigureOut">
              <a:rPr lang="cs-CZ" smtClean="0"/>
              <a:t>01.03.2025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F6908-5B7D-4EE9-B026-6A71645ECD3D}" type="slidenum">
              <a:rPr lang="cs-CZ" smtClean="0"/>
              <a:t>‹#›</a:t>
            </a:fld>
            <a:endParaRPr lang="cs-CZ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61836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3CBEA-7CD5-424A-AE4A-E21520B99C5B}" type="datetimeFigureOut">
              <a:rPr lang="cs-CZ" smtClean="0"/>
              <a:t>01.03.2025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F6908-5B7D-4EE9-B026-6A71645ECD3D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79857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3CBEA-7CD5-424A-AE4A-E21520B99C5B}" type="datetimeFigureOut">
              <a:rPr lang="cs-CZ" smtClean="0"/>
              <a:t>01.03.2025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F6908-5B7D-4EE9-B026-6A71645ECD3D}" type="slidenum">
              <a:rPr lang="cs-CZ" smtClean="0"/>
              <a:t>‹#›</a:t>
            </a:fld>
            <a:endParaRPr lang="cs-CZ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9889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3CBEA-7CD5-424A-AE4A-E21520B99C5B}" type="datetimeFigureOut">
              <a:rPr lang="cs-CZ" smtClean="0"/>
              <a:t>01.03.2025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F6908-5B7D-4EE9-B026-6A71645ECD3D}" type="slidenum">
              <a:rPr lang="cs-CZ" smtClean="0"/>
              <a:t>‹#›</a:t>
            </a:fld>
            <a:endParaRPr lang="cs-CZ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82799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2800" b="1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3CBEA-7CD5-424A-AE4A-E21520B99C5B}" type="datetimeFigureOut">
              <a:rPr lang="cs-CZ" smtClean="0"/>
              <a:t>01.03.2025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F6908-5B7D-4EE9-B026-6A71645ECD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6980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400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3CBEA-7CD5-424A-AE4A-E21520B99C5B}" type="datetimeFigureOut">
              <a:rPr lang="cs-CZ" smtClean="0"/>
              <a:t>01.03.2025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F6908-5B7D-4EE9-B026-6A71645ECD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4678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294198"/>
            <a:ext cx="9692640" cy="1397124"/>
          </a:xfrm>
          <a:prstGeom prst="rect">
            <a:avLst/>
          </a:prstGeom>
        </p:spPr>
        <p:txBody>
          <a:bodyPr vert="horz" lIns="91440" tIns="27432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0843CBEA-7CD5-424A-AE4A-E21520B99C5B}" type="datetimeFigureOut">
              <a:rPr lang="cs-CZ" smtClean="0"/>
              <a:t>01.03.2025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fld id="{C0DF6908-5B7D-4EE9-B026-6A71645ECD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3140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spc="-5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2000" kern="1200" spc="1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s.wikipedia.org/wiki/William_Thomson" TargetMode="External"/><Relationship Id="rId2" Type="http://schemas.openxmlformats.org/officeDocument/2006/relationships/hyperlink" Target="http://www.converter.cz/fyzici/kelvin.ht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AE4744-27D1-9E33-5CD0-D0E99413361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William Thomson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3A42036-B726-F694-B1B2-BE142D13AB5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lord Kelvin</a:t>
            </a:r>
          </a:p>
        </p:txBody>
      </p:sp>
    </p:spTree>
    <p:extLst>
      <p:ext uri="{BB962C8B-B14F-4D97-AF65-F5344CB8AC3E}">
        <p14:creationId xmlns:p14="http://schemas.microsoft.com/office/powerpoint/2010/main" val="18521679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7DEAAE10-3E9C-8595-2945-0167C054E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Zdroje: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A098E134-2D98-F949-CDD4-7E7AA52FF1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http://www.converter.cz/fyzici/kelvin.htm</a:t>
            </a:r>
            <a:endParaRPr lang="cs-CZ" dirty="0"/>
          </a:p>
          <a:p>
            <a:r>
              <a:rPr lang="cs-CZ" dirty="0">
                <a:hlinkClick r:id="rId3"/>
              </a:rPr>
              <a:t>https://cs.wikipedia.org/wiki/William_Thomson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842447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87765B-2D9E-DD54-B9BB-9C25F929E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Kdo to byl?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C6A5EAF-63E5-1DCF-AACC-22EB57445A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0422" y="2114550"/>
            <a:ext cx="8595360" cy="4351337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tx1"/>
                </a:solidFill>
              </a:rPr>
              <a:t>britský matematik, matematický fyzik, inženýr a vynálezce</a:t>
            </a:r>
          </a:p>
          <a:p>
            <a:r>
              <a:rPr lang="cs-CZ" dirty="0">
                <a:solidFill>
                  <a:schemeClr val="tx1"/>
                </a:solidFill>
              </a:rPr>
              <a:t>53 let byl profesorem přírodní filozofie na Glasgowské univerzitě, kde se zabýval matematickou analýzou elektřiny</a:t>
            </a:r>
          </a:p>
          <a:p>
            <a:r>
              <a:rPr lang="cs-CZ" dirty="0">
                <a:solidFill>
                  <a:schemeClr val="tx1"/>
                </a:solidFill>
              </a:rPr>
              <a:t>formuloval první a druhý termodynamický zákon </a:t>
            </a:r>
          </a:p>
          <a:p>
            <a:r>
              <a:rPr lang="cs-CZ" dirty="0">
                <a:solidFill>
                  <a:schemeClr val="tx1"/>
                </a:solidFill>
              </a:rPr>
              <a:t>zasloužil se o rozvoj vznikajícího oboru fyziky</a:t>
            </a:r>
          </a:p>
          <a:p>
            <a:r>
              <a:rPr lang="cs-CZ" dirty="0">
                <a:solidFill>
                  <a:schemeClr val="tx1"/>
                </a:solidFill>
              </a:rPr>
              <a:t>byl zvolen prezidentem Královské společnosti a jako první britský vědec byl povýšen do Sněmovny lordů</a:t>
            </a:r>
          </a:p>
          <a:p>
            <a:pPr marL="0" indent="0">
              <a:buNone/>
            </a:pPr>
            <a:endParaRPr lang="cs-CZ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</a:rPr>
              <a:t>*Sněmovna lordů=je horní komora Parlamentu Spojeného království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2941C0F-96B5-B2EE-B9F9-E9331CF801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7197" y="212079"/>
            <a:ext cx="1601303" cy="21596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405004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FB226D-1665-8D37-6633-71893788C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Život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787D9B9-74C9-64D0-121B-510C80BE08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2322" y="2019300"/>
            <a:ext cx="6934078" cy="4544502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tx1"/>
                </a:solidFill>
              </a:rPr>
              <a:t>n</a:t>
            </a:r>
            <a:r>
              <a:rPr lang="cs-CZ" b="0" i="0" dirty="0">
                <a:solidFill>
                  <a:schemeClr val="tx1"/>
                </a:solidFill>
                <a:effectLst/>
              </a:rPr>
              <a:t>arodil se 26. června 1824 v Belfastu v Irsku </a:t>
            </a:r>
          </a:p>
          <a:p>
            <a:r>
              <a:rPr lang="cs-CZ" b="0" i="0" dirty="0">
                <a:solidFill>
                  <a:schemeClr val="tx1"/>
                </a:solidFill>
                <a:effectLst/>
              </a:rPr>
              <a:t>v 10 letech byl zapsán na Glasgowu univerzitu, v 16 letech pak mladý Thomson přešel na Cambridge a ve 22 letech se stal v Glasgow profesorem</a:t>
            </a:r>
          </a:p>
          <a:p>
            <a:r>
              <a:rPr lang="cs-CZ" dirty="0">
                <a:solidFill>
                  <a:schemeClr val="tx1"/>
                </a:solidFill>
              </a:rPr>
              <a:t>n</a:t>
            </a:r>
            <a:r>
              <a:rPr lang="cs-CZ" b="0" i="0" dirty="0">
                <a:solidFill>
                  <a:schemeClr val="tx1"/>
                </a:solidFill>
                <a:effectLst/>
              </a:rPr>
              <a:t>ejvíce se věnoval elektřině a magnetismu</a:t>
            </a:r>
          </a:p>
          <a:p>
            <a:r>
              <a:rPr lang="cs-CZ" dirty="0">
                <a:solidFill>
                  <a:schemeClr val="tx1"/>
                </a:solidFill>
              </a:rPr>
              <a:t>v</a:t>
            </a:r>
            <a:r>
              <a:rPr lang="cs-CZ" b="0" i="0" dirty="0">
                <a:solidFill>
                  <a:schemeClr val="tx1"/>
                </a:solidFill>
                <a:effectLst/>
              </a:rPr>
              <a:t> oboru termodynamiky byl jeho spolupracovníkem Joule </a:t>
            </a:r>
          </a:p>
          <a:p>
            <a:r>
              <a:rPr lang="cs-CZ" b="0" i="0" dirty="0">
                <a:solidFill>
                  <a:schemeClr val="tx1"/>
                </a:solidFill>
                <a:effectLst/>
              </a:rPr>
              <a:t>je považován za dovršitele mechaniky ve fyzice</a:t>
            </a:r>
          </a:p>
          <a:p>
            <a:r>
              <a:rPr lang="cs-CZ" dirty="0">
                <a:solidFill>
                  <a:schemeClr val="tx1"/>
                </a:solidFill>
                <a:ea typeface="Cambria" panose="02040503050406030204" pitchFamily="18" charset="0"/>
              </a:rPr>
              <a:t>byl mu 10. listopadu 1866 královnou Viktorií udělen šlechtický titul rytíře (sir)</a:t>
            </a:r>
          </a:p>
          <a:p>
            <a:r>
              <a:rPr lang="cs-CZ" b="0" i="0" dirty="0">
                <a:solidFill>
                  <a:schemeClr val="tx1"/>
                </a:solidFill>
                <a:effectLst/>
              </a:rPr>
              <a:t>zemřel 17. prosince 1907</a:t>
            </a:r>
          </a:p>
          <a:p>
            <a:endParaRPr lang="cs-CZ" dirty="0">
              <a:solidFill>
                <a:schemeClr val="tx1"/>
              </a:solidFill>
              <a:ea typeface="Cambria" panose="02040503050406030204" pitchFamily="18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A88F46E-57F0-1517-A87A-E59ED22467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2450" y="539432"/>
            <a:ext cx="2596012" cy="35867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172402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9FA46C6D-56B1-1F7A-A725-3F608F7B5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Vynálezy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263BF7A-416F-7681-D4D3-FA60A5680A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2019423"/>
            <a:ext cx="6967728" cy="4322762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tx1"/>
                </a:solidFill>
              </a:rPr>
              <a:t>kvadrantový elektroměr</a:t>
            </a:r>
          </a:p>
          <a:p>
            <a:r>
              <a:rPr lang="cs-CZ" dirty="0">
                <a:solidFill>
                  <a:schemeClr val="tx1"/>
                </a:solidFill>
              </a:rPr>
              <a:t>přístroje pro měření elektřiny v atmosféře </a:t>
            </a:r>
          </a:p>
          <a:p>
            <a:r>
              <a:rPr lang="cs-CZ" dirty="0">
                <a:solidFill>
                  <a:schemeClr val="tx1"/>
                </a:solidFill>
              </a:rPr>
              <a:t>nový typ buzoly</a:t>
            </a:r>
          </a:p>
          <a:p>
            <a:r>
              <a:rPr lang="cs-CZ" dirty="0">
                <a:solidFill>
                  <a:schemeClr val="tx1"/>
                </a:solidFill>
              </a:rPr>
              <a:t>v letech 1857–1866 se osobně podílel na kladení transatlantických podmořských kabelů</a:t>
            </a:r>
          </a:p>
          <a:p>
            <a:r>
              <a:rPr lang="cs-CZ" dirty="0">
                <a:solidFill>
                  <a:schemeClr val="tx1"/>
                </a:solidFill>
              </a:rPr>
              <a:t>Thomson vynalezl mnoho přístrojů umožňujících telegrafii (zrcátkový galvanoměr a samočinný zapisovač telegrafických signálů)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A13B032A-7E43-23C0-823A-33C8AF82B1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4337" y="622299"/>
            <a:ext cx="2633663" cy="35115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446058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630DAA9-DF73-856A-725E-D0CFA75C8F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99288"/>
            <a:ext cx="10515600" cy="5386388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je po něm pojmenována jednotka termodynamické teploty kelvin (K), V kelvinech se uvádějí absolutní teploty</a:t>
            </a:r>
          </a:p>
          <a:p>
            <a:r>
              <a:rPr lang="cs-CZ" dirty="0">
                <a:solidFill>
                  <a:schemeClr val="tx1"/>
                </a:solidFill>
              </a:rPr>
              <a:t>určil v roce1848 přesnou hodnotu absolutní nuly</a:t>
            </a:r>
          </a:p>
          <a:p>
            <a:r>
              <a:rPr lang="cs-CZ" dirty="0">
                <a:solidFill>
                  <a:schemeClr val="tx1"/>
                </a:solidFill>
              </a:rPr>
              <a:t>je po něm rovněž pojmenován Joulův–Thomsonův jev</a:t>
            </a:r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267176A-19B9-BCA7-A688-94ECA330E2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040" y="2675751"/>
            <a:ext cx="5067960" cy="32861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81B2FD45-BD8E-8AD6-C0B4-CC9A23127E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0375" y="2675751"/>
            <a:ext cx="3143250" cy="40481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BB796FDC-BA14-3DEF-979E-CC001113C9DE}"/>
              </a:ext>
            </a:extLst>
          </p:cNvPr>
          <p:cNvSpPr txBox="1"/>
          <p:nvPr/>
        </p:nvSpPr>
        <p:spPr>
          <a:xfrm>
            <a:off x="7724776" y="2327374"/>
            <a:ext cx="26336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ukázka uhlotisku</a:t>
            </a:r>
          </a:p>
        </p:txBody>
      </p:sp>
    </p:spTree>
    <p:extLst>
      <p:ext uri="{BB962C8B-B14F-4D97-AF65-F5344CB8AC3E}">
        <p14:creationId xmlns:p14="http://schemas.microsoft.com/office/powerpoint/2010/main" val="15458501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740985-938D-83E7-C1DB-FD451B43E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680" y="427548"/>
            <a:ext cx="9692640" cy="1397124"/>
          </a:xfrm>
        </p:spPr>
        <p:txBody>
          <a:bodyPr>
            <a:normAutofit/>
          </a:bodyPr>
          <a:lstStyle/>
          <a:p>
            <a:r>
              <a:rPr lang="cs-CZ" dirty="0"/>
              <a:t>Thomsonův elektroměr </a:t>
            </a:r>
            <a:r>
              <a:rPr lang="cs-CZ" sz="4800" dirty="0"/>
              <a:t>(Kelvinovy váhy)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2FF5867-EF78-6130-FB63-8EB580329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8888" y="2095500"/>
            <a:ext cx="10008236" cy="4334952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skládají se z rovinného kondenzátoru, tvořeného dvěma kruhovými elektrodami, jedna pevná a izolovaná, druhá je mírně pohyblivá, vodivě zavěšená na rameně vah</a:t>
            </a:r>
          </a:p>
          <a:p>
            <a:r>
              <a:rPr lang="cs-CZ" dirty="0">
                <a:solidFill>
                  <a:schemeClr val="tx1"/>
                </a:solidFill>
              </a:rPr>
              <a:t>síla mezi elektrodami nabitého kondenzátoru se měří postupným přidáváním závaží. </a:t>
            </a:r>
          </a:p>
          <a:p>
            <a:r>
              <a:rPr lang="cs-CZ" dirty="0">
                <a:solidFill>
                  <a:schemeClr val="tx1"/>
                </a:solidFill>
              </a:rPr>
              <a:t>těsně po překročení rovnováhy se pohyblivá elektroda pohne a přeruší se obvod signální žárovky</a:t>
            </a:r>
          </a:p>
          <a:p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AF50D950-51DA-AB9B-6266-5E75834761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48" t="5452" r="1688" b="5157"/>
          <a:stretch/>
        </p:blipFill>
        <p:spPr>
          <a:xfrm>
            <a:off x="5997448" y="4501614"/>
            <a:ext cx="4527677" cy="21044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533702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C54CDB-0FDA-AC0A-25A9-7EF85CD98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Podmořský kabel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C3B92F0-E139-A133-9276-025EE17ECE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38960"/>
            <a:ext cx="4929378" cy="4828540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William Thomson se aktivně účastnil kladení kabelu mezi Evropou a Amerikou a vyslal první telegram z Evropy do Ameriky.</a:t>
            </a:r>
          </a:p>
          <a:p>
            <a:r>
              <a:rPr lang="cs-CZ" dirty="0">
                <a:solidFill>
                  <a:schemeClr val="tx1"/>
                </a:solidFill>
              </a:rPr>
              <a:t>za tuto činnost byl William Thomson královnou Viktorií povýšen do šlechtického stavu a stal se z něj lord Kelvin </a:t>
            </a:r>
            <a:r>
              <a:rPr lang="cs-CZ" dirty="0" err="1">
                <a:solidFill>
                  <a:schemeClr val="tx1"/>
                </a:solidFill>
              </a:rPr>
              <a:t>of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Largs</a:t>
            </a:r>
            <a:r>
              <a:rPr lang="cs-CZ" dirty="0">
                <a:solidFill>
                  <a:schemeClr val="tx1"/>
                </a:solidFill>
              </a:rPr>
              <a:t> </a:t>
            </a:r>
          </a:p>
          <a:p>
            <a:endParaRPr lang="cs-CZ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</a:rPr>
              <a:t>*Kelvin je malá říčka protékající kolem univerzity v Glasgow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23743DCC-2386-E2C2-A44A-AA0465BC58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8050" y="1838960"/>
            <a:ext cx="3143250" cy="25527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A29AE292-EA31-90C5-847E-FD91DB84A75D}"/>
              </a:ext>
            </a:extLst>
          </p:cNvPr>
          <p:cNvSpPr txBox="1"/>
          <p:nvPr/>
        </p:nvSpPr>
        <p:spPr>
          <a:xfrm>
            <a:off x="7258050" y="4539298"/>
            <a:ext cx="32194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Thomsonův zrcátkový galvanometr schopný rozeznávat slabé elektrické signály, jež prošly podmořským kabelem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15005492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25A79B1-0AA2-83D2-B3A0-3658B189C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Thomsonův jev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6BDF470-C4D8-3BD6-9589-78B4DFC907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je vratný, nevýrazný a těžko měřitelný jev, který spočívá v tom, že při zahřívání konce kovové tyče se na tomto konci zvýší kinetická energie elektronů, které se budou snažit přemístit k chladnějšímu konci</a:t>
            </a:r>
          </a:p>
          <a:p>
            <a:r>
              <a:rPr lang="cs-CZ" dirty="0">
                <a:solidFill>
                  <a:schemeClr val="tx1"/>
                </a:solidFill>
              </a:rPr>
              <a:t>tím bude jeden konec tyče nabit kladně a druhý záporně a bude ve vodiči vznikat velmi slabé elektrické pole</a:t>
            </a:r>
          </a:p>
          <a:p>
            <a:r>
              <a:rPr lang="cs-CZ" dirty="0">
                <a:solidFill>
                  <a:schemeClr val="tx1"/>
                </a:solidFill>
              </a:rPr>
              <a:t>jev byl objevený v roce 1851 a má spíše teoretický význam než praktický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3570044-FC2F-E235-5370-FC1C56B72A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4019" y="4570854"/>
            <a:ext cx="3985895" cy="19929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656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572D173A-3CBA-199C-474F-E8C4CB36B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DĚKUJEME ZA POZORNOST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8B0600AB-13FF-5E8E-0201-F3BB6F7B22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24625" y="6296025"/>
            <a:ext cx="4727067" cy="390526"/>
          </a:xfrm>
        </p:spPr>
        <p:txBody>
          <a:bodyPr>
            <a:normAutofit lnSpcReduction="10000"/>
          </a:bodyPr>
          <a:lstStyle/>
          <a:p>
            <a:r>
              <a:rPr lang="cs-CZ" dirty="0"/>
              <a:t>Vlasáková Veronika</a:t>
            </a:r>
          </a:p>
        </p:txBody>
      </p:sp>
    </p:spTree>
    <p:extLst>
      <p:ext uri="{BB962C8B-B14F-4D97-AF65-F5344CB8AC3E}">
        <p14:creationId xmlns:p14="http://schemas.microsoft.com/office/powerpoint/2010/main" val="3327190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Pohled">
  <a:themeElements>
    <a:clrScheme name="Mediá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Pohled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Pohled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3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7B713C7F-58B7-4AE9-B361-B13EB9EC4C0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TM03457515[[fn=Pohled]]</Template>
  <TotalTime>118</TotalTime>
  <Words>449</Words>
  <Application>Microsoft Office PowerPoint</Application>
  <PresentationFormat>Širokoúhlá obrazovka</PresentationFormat>
  <Paragraphs>47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5" baseType="lpstr">
      <vt:lpstr>Arial</vt:lpstr>
      <vt:lpstr>Cambria</vt:lpstr>
      <vt:lpstr>Century Schoolbook</vt:lpstr>
      <vt:lpstr>Wingdings 2</vt:lpstr>
      <vt:lpstr>Pohled</vt:lpstr>
      <vt:lpstr>William Thomson</vt:lpstr>
      <vt:lpstr>Kdo to byl?</vt:lpstr>
      <vt:lpstr>Život</vt:lpstr>
      <vt:lpstr>Vynálezy</vt:lpstr>
      <vt:lpstr>Prezentace aplikace PowerPoint</vt:lpstr>
      <vt:lpstr>Thomsonův elektroměr (Kelvinovy váhy)</vt:lpstr>
      <vt:lpstr>Podmořský kabel</vt:lpstr>
      <vt:lpstr>Thomsonův jev</vt:lpstr>
      <vt:lpstr>DĚKUJEME ZA POZORNOST</vt:lpstr>
      <vt:lpstr>Zdroje: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William Thomson</dc:title>
  <dc:creator>Veronika Vlasáková</dc:creator>
  <cp:lastModifiedBy>Veronika Vlasáková</cp:lastModifiedBy>
  <cp:revision>3</cp:revision>
  <dcterms:created xsi:type="dcterms:W3CDTF">2023-03-12T17:45:11Z</dcterms:created>
  <dcterms:modified xsi:type="dcterms:W3CDTF">2025-03-01T19:48:34Z</dcterms:modified>
</cp:coreProperties>
</file>